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2F14-44E7-8E0F-A453EBFBF421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2F14-44E7-8E0F-A453EBFBF421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2F14-44E7-8E0F-A453EBFBF421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2F14-44E7-8E0F-A453EBFBF421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2F14-44E7-8E0F-A453EBFBF421}"/>
              </c:ext>
            </c:extLst>
          </c:dPt>
          <c:dPt>
            <c:idx val="5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B-2F14-44E7-8E0F-A453EBFBF421}"/>
              </c:ext>
            </c:extLst>
          </c:dPt>
          <c:dPt>
            <c:idx val="6"/>
            <c:bubble3D val="0"/>
            <c:spPr>
              <a:pattFill prst="ltUpDiag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2F14-44E7-8E0F-A453EBFBF421}"/>
              </c:ext>
            </c:extLst>
          </c:dPt>
          <c:dPt>
            <c:idx val="7"/>
            <c:bubble3D val="0"/>
            <c:spPr>
              <a:pattFill prst="ltUpDiag">
                <a:fgClr>
                  <a:schemeClr val="accent2">
                    <a:lumMod val="60000"/>
                  </a:schemeClr>
                </a:fgClr>
                <a:bgClr>
                  <a:schemeClr val="accent2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F-2F14-44E7-8E0F-A453EBFBF421}"/>
              </c:ext>
            </c:extLst>
          </c:dPt>
          <c:dPt>
            <c:idx val="8"/>
            <c:bubble3D val="0"/>
            <c:spPr>
              <a:pattFill prst="ltUpDiag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1-2F14-44E7-8E0F-A453EBFBF421}"/>
              </c:ext>
            </c:extLst>
          </c:dPt>
          <c:dPt>
            <c:idx val="9"/>
            <c:bubble3D val="0"/>
            <c:spPr>
              <a:pattFill prst="ltUpDiag">
                <a:fgClr>
                  <a:schemeClr val="accent4">
                    <a:lumMod val="60000"/>
                  </a:schemeClr>
                </a:fgClr>
                <a:bgClr>
                  <a:schemeClr val="accent4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3-2F14-44E7-8E0F-A453EBFBF421}"/>
              </c:ext>
            </c:extLst>
          </c:dPt>
          <c:dPt>
            <c:idx val="10"/>
            <c:bubble3D val="0"/>
            <c:spPr>
              <a:pattFill prst="ltUpDiag">
                <a:fgClr>
                  <a:schemeClr val="accent5">
                    <a:lumMod val="60000"/>
                  </a:schemeClr>
                </a:fgClr>
                <a:bgClr>
                  <a:schemeClr val="accent5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5-2F14-44E7-8E0F-A453EBFBF421}"/>
              </c:ext>
            </c:extLst>
          </c:dPt>
          <c:dPt>
            <c:idx val="11"/>
            <c:bubble3D val="0"/>
            <c:spPr>
              <a:pattFill prst="ltUpDiag">
                <a:fgClr>
                  <a:schemeClr val="accent6">
                    <a:lumMod val="60000"/>
                  </a:schemeClr>
                </a:fgClr>
                <a:bgClr>
                  <a:schemeClr val="accent6">
                    <a:lumMod val="60000"/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7-2F14-44E7-8E0F-A453EBFBF421}"/>
              </c:ext>
            </c:extLst>
          </c:dPt>
          <c:cat>
            <c:strRef>
              <c:f>'Ark1'!$A$2:$A$13</c:f>
              <c:strCache>
                <c:ptCount val="12"/>
                <c:pt idx="0">
                  <c:v>1. kvt.</c:v>
                </c:pt>
                <c:pt idx="1">
                  <c:v>2. kvt.</c:v>
                </c:pt>
                <c:pt idx="2">
                  <c:v>3. kvt.</c:v>
                </c:pt>
                <c:pt idx="3">
                  <c:v>4. kvt.</c:v>
                </c:pt>
                <c:pt idx="4">
                  <c:v>5.kvt.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F14-44E7-8E0F-A453EBFB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0.80716</cdr:x>
      <cdr:y>0.33867</cdr:y>
    </cdr:from>
    <cdr:to>
      <cdr:x>0.91659</cdr:x>
      <cdr:y>0.40636</cdr:y>
    </cdr:to>
    <cdr:sp macro="" textlink="">
      <cdr:nvSpPr>
        <cdr:cNvPr id="2" name="TekstSylinder 10"/>
        <cdr:cNvSpPr txBox="1"/>
      </cdr:nvSpPr>
      <cdr:spPr>
        <a:xfrm xmlns:a="http://schemas.openxmlformats.org/drawingml/2006/main">
          <a:off x="5289484" y="1598646"/>
          <a:ext cx="717117" cy="319523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1400" dirty="0"/>
            <a:t>MARS</a:t>
          </a:r>
        </a:p>
      </cdr:txBody>
    </cdr:sp>
  </cdr:relSizeAnchor>
  <cdr:relSizeAnchor xmlns:cdr="http://schemas.openxmlformats.org/drawingml/2006/chartDrawing">
    <cdr:from>
      <cdr:x>0.73976</cdr:x>
      <cdr:y>0.80684</cdr:y>
    </cdr:from>
    <cdr:to>
      <cdr:x>0.84919</cdr:x>
      <cdr:y>0.87454</cdr:y>
    </cdr:to>
    <cdr:sp macro="" textlink="">
      <cdr:nvSpPr>
        <cdr:cNvPr id="4" name="TekstSylinder 10"/>
        <cdr:cNvSpPr txBox="1"/>
      </cdr:nvSpPr>
      <cdr:spPr>
        <a:xfrm xmlns:a="http://schemas.openxmlformats.org/drawingml/2006/main">
          <a:off x="4847791" y="3808614"/>
          <a:ext cx="717116" cy="319527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1400" dirty="0"/>
            <a:t>MAI</a:t>
          </a:r>
        </a:p>
      </cdr:txBody>
    </cdr:sp>
  </cdr:relSizeAnchor>
  <cdr:relSizeAnchor xmlns:cdr="http://schemas.openxmlformats.org/drawingml/2006/chartDrawing">
    <cdr:from>
      <cdr:x>0.83897</cdr:x>
      <cdr:y>0.58554</cdr:y>
    </cdr:from>
    <cdr:to>
      <cdr:x>0.9484</cdr:x>
      <cdr:y>0.65323</cdr:y>
    </cdr:to>
    <cdr:sp macro="" textlink="">
      <cdr:nvSpPr>
        <cdr:cNvPr id="5" name="TekstSylinder 10"/>
        <cdr:cNvSpPr txBox="1"/>
      </cdr:nvSpPr>
      <cdr:spPr>
        <a:xfrm xmlns:a="http://schemas.openxmlformats.org/drawingml/2006/main">
          <a:off x="5497943" y="2763980"/>
          <a:ext cx="717116" cy="319527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1400" dirty="0"/>
            <a:t>APRIL</a:t>
          </a:r>
        </a:p>
      </cdr:txBody>
    </cdr:sp>
  </cdr:relSizeAnchor>
  <cdr:relSizeAnchor xmlns:cdr="http://schemas.openxmlformats.org/drawingml/2006/chartDrawing">
    <cdr:from>
      <cdr:x>0.30755</cdr:x>
      <cdr:y>0.30673</cdr:y>
    </cdr:from>
    <cdr:to>
      <cdr:x>0.67389</cdr:x>
      <cdr:y>0.7828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B92D6877-E9B0-4BD5-8C3A-E3A932CBF6B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15416" y="1447897"/>
          <a:ext cx="2400725" cy="2247216"/>
        </a:xfrm>
        <a:prstGeom xmlns:a="http://schemas.openxmlformats.org/drawingml/2006/main" prst="ellipse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</cdr:spPr>
    </cdr:pic>
  </cdr:relSizeAnchor>
  <cdr:relSizeAnchor xmlns:cdr="http://schemas.openxmlformats.org/drawingml/2006/chartDrawing">
    <cdr:from>
      <cdr:x>0.53416</cdr:x>
      <cdr:y>0.88493</cdr:y>
    </cdr:from>
    <cdr:to>
      <cdr:x>0.65308</cdr:x>
      <cdr:y>0.96318</cdr:y>
    </cdr:to>
    <cdr:sp macro="" textlink="">
      <cdr:nvSpPr>
        <cdr:cNvPr id="19" name="TekstSylinder 11"/>
        <cdr:cNvSpPr txBox="1"/>
      </cdr:nvSpPr>
      <cdr:spPr>
        <a:xfrm xmlns:a="http://schemas.openxmlformats.org/drawingml/2006/main">
          <a:off x="3500470" y="4177229"/>
          <a:ext cx="779317" cy="36933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dirty="0"/>
            <a:t>JUNI</a:t>
          </a:r>
        </a:p>
      </cdr:txBody>
    </cdr:sp>
  </cdr:relSizeAnchor>
  <cdr:relSizeAnchor xmlns:cdr="http://schemas.openxmlformats.org/drawingml/2006/chartDrawing">
    <cdr:from>
      <cdr:x>0.15802</cdr:x>
      <cdr:y>0.80292</cdr:y>
    </cdr:from>
    <cdr:to>
      <cdr:x>0.29105</cdr:x>
      <cdr:y>0.86812</cdr:y>
    </cdr:to>
    <cdr:sp macro="" textlink="">
      <cdr:nvSpPr>
        <cdr:cNvPr id="20" name="TekstSylinder 31"/>
        <cdr:cNvSpPr txBox="1"/>
      </cdr:nvSpPr>
      <cdr:spPr>
        <a:xfrm xmlns:a="http://schemas.openxmlformats.org/drawingml/2006/main">
          <a:off x="1035523" y="3790099"/>
          <a:ext cx="871784" cy="307777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1400" dirty="0"/>
            <a:t>AUGUST</a:t>
          </a:r>
          <a:endParaRPr lang="nb-NO" dirty="0"/>
        </a:p>
      </cdr:txBody>
    </cdr:sp>
  </cdr:relSizeAnchor>
  <cdr:relSizeAnchor xmlns:cdr="http://schemas.openxmlformats.org/drawingml/2006/chartDrawing">
    <cdr:from>
      <cdr:x>0.10013</cdr:x>
      <cdr:y>0.57186</cdr:y>
    </cdr:from>
    <cdr:to>
      <cdr:x>0.27361</cdr:x>
      <cdr:y>0.63706</cdr:y>
    </cdr:to>
    <cdr:sp macro="" textlink="">
      <cdr:nvSpPr>
        <cdr:cNvPr id="21" name="TekstSylinder 31"/>
        <cdr:cNvSpPr txBox="1"/>
      </cdr:nvSpPr>
      <cdr:spPr>
        <a:xfrm xmlns:a="http://schemas.openxmlformats.org/drawingml/2006/main">
          <a:off x="656190" y="2699384"/>
          <a:ext cx="1136817" cy="307777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1400" dirty="0"/>
            <a:t>SEPTEMBER</a:t>
          </a:r>
        </a:p>
      </cdr:txBody>
    </cdr:sp>
  </cdr:relSizeAnchor>
  <cdr:relSizeAnchor xmlns:cdr="http://schemas.openxmlformats.org/drawingml/2006/chartDrawing">
    <cdr:from>
      <cdr:x>0.11026</cdr:x>
      <cdr:y>0.33779</cdr:y>
    </cdr:from>
    <cdr:to>
      <cdr:x>0.28574</cdr:x>
      <cdr:y>0.40299</cdr:y>
    </cdr:to>
    <cdr:sp macro="" textlink="">
      <cdr:nvSpPr>
        <cdr:cNvPr id="22" name="TekstSylinder 31"/>
        <cdr:cNvSpPr txBox="1"/>
      </cdr:nvSpPr>
      <cdr:spPr>
        <a:xfrm xmlns:a="http://schemas.openxmlformats.org/drawingml/2006/main">
          <a:off x="722561" y="1594501"/>
          <a:ext cx="1149928" cy="307777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1400" dirty="0"/>
            <a:t>OKTOBER</a:t>
          </a:r>
          <a:endParaRPr lang="nb-NO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507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056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8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749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594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77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73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07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91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985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73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A7F5-589E-46AB-9BB6-ABEF7FEAAB4B}" type="datetimeFigureOut">
              <a:rPr lang="nb-NO" smtClean="0"/>
              <a:t>21.03.2021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FC9C7-D0A7-423D-9862-03A1EA7331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80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68725566"/>
              </p:ext>
            </p:extLst>
          </p:nvPr>
        </p:nvGraphicFramePr>
        <p:xfrm>
          <a:off x="2461493" y="884188"/>
          <a:ext cx="6553200" cy="472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6005945" y="779697"/>
            <a:ext cx="871689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b-NO" sz="1400" dirty="0"/>
              <a:t>JANUAR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7155873" y="1441152"/>
            <a:ext cx="1149928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nb-NO" sz="1400" dirty="0"/>
              <a:t>FEBRUAR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4573129" y="5076806"/>
            <a:ext cx="631409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nb-NO" sz="1600" dirty="0"/>
              <a:t>JULI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3290452" y="1635096"/>
            <a:ext cx="1151664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nb-NO" sz="1400" dirty="0"/>
              <a:t>NOVEMBER</a:t>
            </a:r>
          </a:p>
        </p:txBody>
      </p:sp>
      <p:sp>
        <p:nvSpPr>
          <p:cNvPr id="34" name="TekstSylinder 33"/>
          <p:cNvSpPr txBox="1"/>
          <p:nvPr/>
        </p:nvSpPr>
        <p:spPr>
          <a:xfrm>
            <a:off x="4334710" y="808679"/>
            <a:ext cx="1024073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nb-NO" sz="1400" dirty="0"/>
              <a:t>DESEMBER</a:t>
            </a:r>
          </a:p>
        </p:txBody>
      </p:sp>
      <p:graphicFrame>
        <p:nvGraphicFramePr>
          <p:cNvPr id="37" name="Tabell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684805"/>
              </p:ext>
            </p:extLst>
          </p:nvPr>
        </p:nvGraphicFramePr>
        <p:xfrm>
          <a:off x="6005945" y="-37"/>
          <a:ext cx="303911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Påmeldingsfrist ungdomsfotball 14-19 år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Få til trenerkurs hver januar fra kretsen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ell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07870"/>
              </p:ext>
            </p:extLst>
          </p:nvPr>
        </p:nvGraphicFramePr>
        <p:xfrm>
          <a:off x="8563668" y="941955"/>
          <a:ext cx="3039110" cy="1073910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8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Påmeldingsfrist 13 år.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Infomøte for alle lagledere </a:t>
                      </a:r>
                      <a:r>
                        <a:rPr lang="nb-NO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</a:t>
                      </a: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./mars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     Lagledermøte med info om kommende     sesong (banefordeling, utdeling av utstyr etc.)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3" name="Tabell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43204"/>
              </p:ext>
            </p:extLst>
          </p:nvPr>
        </p:nvGraphicFramePr>
        <p:xfrm>
          <a:off x="8826652" y="2241460"/>
          <a:ext cx="3261524" cy="1114823"/>
        </p:xfrm>
        <a:graphic>
          <a:graphicData uri="http://schemas.openxmlformats.org/drawingml/2006/table">
            <a:tbl>
              <a:tblPr firstRow="1" firstCol="1" bandRow="1"/>
              <a:tblGrid>
                <a:gridCol w="326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1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Sende aktivitetsavgift fom.15 år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89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Påmeldingsfrist barnefotball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Dommerkurs</a:t>
                      </a:r>
                      <a:r>
                        <a:rPr lang="nb-NO" sz="11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de som dømmer ungdomsfotball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endParaRPr lang="nb-NO" sz="11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5" name="Tabell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67811"/>
              </p:ext>
            </p:extLst>
          </p:nvPr>
        </p:nvGraphicFramePr>
        <p:xfrm>
          <a:off x="8826652" y="3554859"/>
          <a:ext cx="3261525" cy="1257454"/>
        </p:xfrm>
        <a:graphic>
          <a:graphicData uri="http://schemas.openxmlformats.org/drawingml/2006/table">
            <a:tbl>
              <a:tblPr firstRow="1" firstCol="1" bandRow="1"/>
              <a:tblGrid>
                <a:gridCol w="326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5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9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Rekruttdommerkurs - med Egil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Barnefotballkveld, kretsen som kommer. Kurs for å vise øvelser. (Deltagere er trenere, lagledere, foreldre</a:t>
                      </a: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&lt;)   Legge ut vaktliste kiosk.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Sende aktivitetsavgift 7-14 år.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5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6" name="Tabell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80413"/>
              </p:ext>
            </p:extLst>
          </p:nvPr>
        </p:nvGraphicFramePr>
        <p:xfrm>
          <a:off x="9099250" y="5018827"/>
          <a:ext cx="3039110" cy="1223963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som enda ikke har fått, så skal alle trenere og lagledere ha fått et ark med info og instrukser de skal følge for kommende sesong.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7" name="Tabell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35109"/>
              </p:ext>
            </p:extLst>
          </p:nvPr>
        </p:nvGraphicFramePr>
        <p:xfrm>
          <a:off x="5585160" y="5472296"/>
          <a:ext cx="3469866" cy="1362599"/>
        </p:xfrm>
        <a:graphic>
          <a:graphicData uri="http://schemas.openxmlformats.org/drawingml/2006/table">
            <a:tbl>
              <a:tblPr firstRow="1" firstCol="1" bandRow="1"/>
              <a:tblGrid>
                <a:gridCol w="3469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1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3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Tine </a:t>
                      </a:r>
                      <a:r>
                        <a:rPr lang="nb-NO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Fotballskule</a:t>
                      </a:r>
                      <a:r>
                        <a:rPr lang="nb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Rolf som har styrt med. Vi må få ned alt som gjøres det på dette, for den som etter hvert skal ta over.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1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Oppsummeringsmøte for vårsesongen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Slutten av juni, frist for å melde på og </a:t>
                      </a:r>
                      <a:r>
                        <a:rPr lang="nb-NO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evnt</a:t>
                      </a:r>
                      <a:r>
                        <a:rPr lang="nb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trekke lag for høstsesongen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8" name="Tabell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15835"/>
              </p:ext>
            </p:extLst>
          </p:nvPr>
        </p:nvGraphicFramePr>
        <p:xfrm>
          <a:off x="2480721" y="5472296"/>
          <a:ext cx="303911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Påmeldingsfrist ungdomsfotball </a:t>
                      </a:r>
                      <a:r>
                        <a:rPr lang="nb-NO" sz="11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Få til trenerkurs hver januar fra kretsen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ell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644802"/>
              </p:ext>
            </p:extLst>
          </p:nvPr>
        </p:nvGraphicFramePr>
        <p:xfrm>
          <a:off x="251342" y="4705878"/>
          <a:ext cx="303911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Banefordelingsmøte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nominering til sone og NPR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0" name="Tabell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441757"/>
              </p:ext>
            </p:extLst>
          </p:nvPr>
        </p:nvGraphicFramePr>
        <p:xfrm>
          <a:off x="97997" y="3720947"/>
          <a:ext cx="303911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" name="Tabell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50030"/>
              </p:ext>
            </p:extLst>
          </p:nvPr>
        </p:nvGraphicFramePr>
        <p:xfrm>
          <a:off x="97997" y="2600995"/>
          <a:ext cx="3039110" cy="707053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OTTA- CUP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2" name="Tabell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77731"/>
              </p:ext>
            </p:extLst>
          </p:nvPr>
        </p:nvGraphicFramePr>
        <p:xfrm>
          <a:off x="132595" y="1357235"/>
          <a:ext cx="3039110" cy="865188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OTTA-</a:t>
                      </a:r>
                      <a:r>
                        <a:rPr lang="nb-NO" sz="11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CUP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Oppsummeringsmøte høstsesongen, lagledere</a:t>
                      </a:r>
                      <a:r>
                        <a:rPr lang="nb-NO" sz="11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og trenere</a:t>
                      </a: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3" name="Tabell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64787"/>
              </p:ext>
            </p:extLst>
          </p:nvPr>
        </p:nvGraphicFramePr>
        <p:xfrm>
          <a:off x="2461493" y="7749"/>
          <a:ext cx="303911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303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nb-NO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Påmelding dame, herre og g 19 1 div.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nb-N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251342" y="7749"/>
            <a:ext cx="216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ÅRSHJUL FOTBALL 2021</a:t>
            </a:r>
          </a:p>
        </p:txBody>
      </p:sp>
    </p:spTree>
    <p:extLst>
      <p:ext uri="{BB962C8B-B14F-4D97-AF65-F5344CB8AC3E}">
        <p14:creationId xmlns:p14="http://schemas.microsoft.com/office/powerpoint/2010/main" val="320449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229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SpareBank1 Alliansen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Kristin Nygård Lonbakken</dc:creator>
  <cp:lastModifiedBy>Sidsel Sandum Bakken</cp:lastModifiedBy>
  <cp:revision>24</cp:revision>
  <dcterms:created xsi:type="dcterms:W3CDTF">2020-02-19T11:14:46Z</dcterms:created>
  <dcterms:modified xsi:type="dcterms:W3CDTF">2021-03-21T09:31:32Z</dcterms:modified>
</cp:coreProperties>
</file>